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263" r:id="rId3"/>
    <p:sldId id="261" r:id="rId4"/>
    <p:sldId id="256" r:id="rId5"/>
    <p:sldId id="262" r:id="rId6"/>
    <p:sldId id="264" r:id="rId7"/>
    <p:sldId id="265" r:id="rId8"/>
    <p:sldId id="277" r:id="rId9"/>
    <p:sldId id="259" r:id="rId10"/>
    <p:sldId id="258" r:id="rId11"/>
    <p:sldId id="260" r:id="rId12"/>
    <p:sldId id="266" r:id="rId13"/>
    <p:sldId id="267" r:id="rId14"/>
    <p:sldId id="268" r:id="rId15"/>
    <p:sldId id="275" r:id="rId16"/>
    <p:sldId id="269" r:id="rId17"/>
    <p:sldId id="271" r:id="rId18"/>
    <p:sldId id="270" r:id="rId19"/>
    <p:sldId id="274" r:id="rId20"/>
    <p:sldId id="276" r:id="rId21"/>
    <p:sldId id="273" r:id="rId22"/>
    <p:sldId id="272" r:id="rId23"/>
    <p:sldId id="27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98805-43D8-4E02-B646-6D1D67E2FF06}" type="datetimeFigureOut">
              <a:rPr lang="fr-FR" smtClean="0"/>
              <a:pPr/>
              <a:t>01/06/2020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9B0C1-1B22-43AB-8347-2113440C620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149B0C1-1B22-43AB-8347-2113440C6203}"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A77FCE9B-6408-4802-865E-89EC88950CD8}"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7FCE9B-6408-4802-865E-89EC88950CD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7FCE9B-6408-4802-865E-89EC88950CD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7FCE9B-6408-4802-865E-89EC88950CD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7FCE9B-6408-4802-865E-89EC88950CD8}"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7FCE9B-6408-4802-865E-89EC88950CD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7FCE9B-6408-4802-865E-89EC88950CD8}"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7FCE9B-6408-4802-865E-89EC88950CD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7FCE9B-6408-4802-865E-89EC88950CD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74832DB-011A-49BA-A907-186A44E85985}" type="datetimeFigureOut">
              <a:rPr lang="fr-FR" smtClean="0"/>
              <a:pPr/>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7FCE9B-6408-4802-865E-89EC88950CD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p>
            <a:fld id="{574832DB-011A-49BA-A907-186A44E85985}" type="datetimeFigureOut">
              <a:rPr lang="fr-FR" smtClean="0"/>
              <a:pPr/>
              <a:t>01/06/2020</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p>
            <a:fld id="{A77FCE9B-6408-4802-865E-89EC88950CD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74832DB-011A-49BA-A907-186A44E85985}" type="datetimeFigureOut">
              <a:rPr lang="fr-FR" smtClean="0"/>
              <a:pPr/>
              <a:t>01/06/2020</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77FCE9B-6408-4802-865E-89EC88950CD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fr.wikipedia.org/wiki/Rudolf_Nouree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John_Neumeie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fr.wikipedia.org/wiki/Jean_Schneitzhoeff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fr.wikipedia.org/wiki/Adolphe_Ada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fr.wikipedia.org/wiki/Fr%C3%A9d%C3%A9ric_Chop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https://fr.wikipedia.org/wiki/L%C3%A9on_Minkus" TargetMode="Externa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fr.wikipedia.org/wiki/L%C3%A9o_Delib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fr.wikipedia.org/wiki/Piotr_Ilitch_Tcha%C3%AFkovsk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hyperlink" Target="https://fr.wikipedia.org/wiki/Maurice_Ravel" TargetMode="Externa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Filippo_Taglioni"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s://fr.wikipedia.org/wiki/B%C3%A9la_Bart%C3%B3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fr.wikipedia.org/wiki/Igor_Stravinsk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fr.wikipedia.org/wiki/Sergue%C3%AF_Prokofie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s://fr.wikipedia.org/wiki/Leonard_Bernste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fr.wikipedia.org/wiki/Jules_Perrot" TargetMode="External"/><Relationship Id="rId4" Type="http://schemas.openxmlformats.org/officeDocument/2006/relationships/hyperlink" Target="https://fr.wikipedia.org/wiki/Jean_Corall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fr.wikipedia.org/wiki/Marius_Petipa"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Arthur_Saint-L%C3%A9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Lev_Ivanov"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Leonid_Lavrovski"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Jerome_Robbin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Maurice_B%C3%A9jart"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quiz danse2.jpg"/>
          <p:cNvPicPr>
            <a:picLocks noChangeAspect="1"/>
          </p:cNvPicPr>
          <p:nvPr/>
        </p:nvPicPr>
        <p:blipFill>
          <a:blip r:embed="rId2" cstate="print"/>
          <a:stretch>
            <a:fillRect/>
          </a:stretch>
        </p:blipFill>
        <p:spPr>
          <a:xfrm>
            <a:off x="6732240" y="1700808"/>
            <a:ext cx="2234774" cy="1674329"/>
          </a:xfrm>
          <a:prstGeom prst="rect">
            <a:avLst/>
          </a:prstGeom>
        </p:spPr>
      </p:pic>
      <p:sp>
        <p:nvSpPr>
          <p:cNvPr id="2" name="Titre 1"/>
          <p:cNvSpPr>
            <a:spLocks noGrp="1"/>
          </p:cNvSpPr>
          <p:nvPr>
            <p:ph type="title"/>
          </p:nvPr>
        </p:nvSpPr>
        <p:spPr/>
        <p:txBody>
          <a:bodyPr>
            <a:normAutofit fontScale="90000"/>
          </a:bodyPr>
          <a:lstStyle/>
          <a:p>
            <a:r>
              <a:rPr lang="fr-FR" dirty="0"/>
              <a:t>      Ces chorégraphes dont vous avez travaillé les ballets</a:t>
            </a:r>
          </a:p>
        </p:txBody>
      </p:sp>
      <p:pic>
        <p:nvPicPr>
          <p:cNvPr id="4" name="Espace réservé du contenu 3" descr="Marius_Petipa_-1898.jpg"/>
          <p:cNvPicPr>
            <a:picLocks noGrp="1" noChangeAspect="1"/>
          </p:cNvPicPr>
          <p:nvPr>
            <p:ph idx="1"/>
          </p:nvPr>
        </p:nvPicPr>
        <p:blipFill>
          <a:blip r:embed="rId3" cstate="print"/>
          <a:stretch>
            <a:fillRect/>
          </a:stretch>
        </p:blipFill>
        <p:spPr>
          <a:xfrm>
            <a:off x="6876256" y="4214924"/>
            <a:ext cx="1872208" cy="2119948"/>
          </a:xfrm>
        </p:spPr>
      </p:pic>
      <p:pic>
        <p:nvPicPr>
          <p:cNvPr id="5" name="Image 4" descr="maurice-bejart_UZIPrYY.jpg.png"/>
          <p:cNvPicPr>
            <a:picLocks noChangeAspect="1"/>
          </p:cNvPicPr>
          <p:nvPr/>
        </p:nvPicPr>
        <p:blipFill>
          <a:blip r:embed="rId4" cstate="print"/>
          <a:stretch>
            <a:fillRect/>
          </a:stretch>
        </p:blipFill>
        <p:spPr>
          <a:xfrm>
            <a:off x="3347864" y="2276872"/>
            <a:ext cx="3068960" cy="3068960"/>
          </a:xfrm>
          <a:prstGeom prst="rect">
            <a:avLst/>
          </a:prstGeom>
        </p:spPr>
      </p:pic>
      <p:pic>
        <p:nvPicPr>
          <p:cNvPr id="7" name="Image 6" descr="quiz danse 1.jpg"/>
          <p:cNvPicPr>
            <a:picLocks noChangeAspect="1"/>
          </p:cNvPicPr>
          <p:nvPr/>
        </p:nvPicPr>
        <p:blipFill>
          <a:blip r:embed="rId5" cstate="print"/>
          <a:srcRect l="36711"/>
          <a:stretch>
            <a:fillRect/>
          </a:stretch>
        </p:blipFill>
        <p:spPr>
          <a:xfrm>
            <a:off x="251520" y="3556998"/>
            <a:ext cx="3384376" cy="30079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4717136"/>
          </a:xfrm>
        </p:spPr>
        <p:txBody>
          <a:bodyPr/>
          <a:lstStyle/>
          <a:p>
            <a:r>
              <a:rPr lang="fr-FR" dirty="0"/>
              <a:t>Rudolf Noureev 1938-1993</a:t>
            </a:r>
            <a:r>
              <a:rPr lang="fr-FR" sz="1800" dirty="0"/>
              <a:t> </a:t>
            </a:r>
            <a:br>
              <a:rPr lang="fr-FR" sz="1800" dirty="0"/>
            </a:br>
            <a:r>
              <a:rPr lang="fr-FR" sz="1800" dirty="0"/>
              <a:t>Don Quichotte chorégraphié en 1981 au Palais Garnier.</a:t>
            </a:r>
            <a:br>
              <a:rPr lang="fr-FR" sz="1800" dirty="0"/>
            </a:br>
            <a:r>
              <a:rPr lang="fr-FR" sz="1800" dirty="0"/>
              <a:t>Roméo et Juliette chorégraphié 1984 au Palais Garnier.</a:t>
            </a:r>
            <a:br>
              <a:rPr lang="fr-FR" sz="1800" dirty="0"/>
            </a:br>
            <a:r>
              <a:rPr lang="fr-FR" sz="1800" dirty="0"/>
              <a:t>Casse noisette chorégraphié en 1985 Version définitive pour le Ballet de l’Opéra de Paris </a:t>
            </a:r>
            <a:br>
              <a:rPr lang="fr-FR" sz="1800" dirty="0"/>
            </a:br>
            <a:r>
              <a:rPr lang="fr-FR" sz="1800" dirty="0"/>
              <a:t>La belle au bois dormant chorégraphié en 1989 au Palais Garnier </a:t>
            </a:r>
            <a:br>
              <a:rPr lang="fr-FR" sz="1800" dirty="0"/>
            </a:br>
            <a:r>
              <a:rPr lang="fr-FR" sz="1800" dirty="0"/>
              <a:t>La Bayadère chorégraphié en 1992 au Palais Garnier.</a:t>
            </a:r>
            <a:br>
              <a:rPr lang="fr-FR" sz="2000" dirty="0"/>
            </a:br>
            <a:br>
              <a:rPr lang="fr-FR" sz="2000" dirty="0"/>
            </a:br>
            <a:br>
              <a:rPr lang="fr-FR" sz="2000" dirty="0"/>
            </a:br>
            <a:br>
              <a:rPr lang="fr-FR" dirty="0"/>
            </a:br>
            <a:endParaRPr lang="fr-FR" dirty="0"/>
          </a:p>
        </p:txBody>
      </p:sp>
      <p:pic>
        <p:nvPicPr>
          <p:cNvPr id="5" name="Espace réservé du contenu 4" descr="montage-bio.jpgrudolf noureev.jpg"/>
          <p:cNvPicPr>
            <a:picLocks noGrp="1" noChangeAspect="1"/>
          </p:cNvPicPr>
          <p:nvPr>
            <p:ph idx="1"/>
          </p:nvPr>
        </p:nvPicPr>
        <p:blipFill>
          <a:blip r:embed="rId3" cstate="print"/>
          <a:stretch>
            <a:fillRect/>
          </a:stretch>
        </p:blipFill>
        <p:spPr>
          <a:xfrm>
            <a:off x="2051720" y="2924944"/>
            <a:ext cx="5238958" cy="3143374"/>
          </a:xfrm>
        </p:spPr>
      </p:pic>
      <p:sp>
        <p:nvSpPr>
          <p:cNvPr id="8" name="Rectangle 7"/>
          <p:cNvSpPr/>
          <p:nvPr/>
        </p:nvSpPr>
        <p:spPr>
          <a:xfrm>
            <a:off x="1691680" y="6211669"/>
            <a:ext cx="5832648" cy="646331"/>
          </a:xfrm>
          <a:prstGeom prst="rect">
            <a:avLst/>
          </a:prstGeom>
        </p:spPr>
        <p:txBody>
          <a:bodyPr wrap="square">
            <a:spAutoFit/>
          </a:bodyPr>
          <a:lstStyle/>
          <a:p>
            <a:pPr lvl="0"/>
            <a:r>
              <a:rPr lang="fr-FR" dirty="0">
                <a:solidFill>
                  <a:prstClr val="white"/>
                </a:solidFill>
                <a:hlinkClick r:id="rId4"/>
              </a:rPr>
              <a:t>https://fr.wikipedia.org/wiki/Rudolf_Noureev</a:t>
            </a:r>
            <a:endParaRPr lang="fr-FR" dirty="0">
              <a:solidFill>
                <a:prstClr val="white"/>
              </a:solidFill>
            </a:endParaRPr>
          </a:p>
          <a:p>
            <a:pPr lvl="0"/>
            <a:endParaRPr lang="fr-FR"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John Neumeier 1939</a:t>
            </a:r>
            <a:br>
              <a:rPr lang="fr-FR" dirty="0"/>
            </a:br>
            <a:r>
              <a:rPr lang="fr-FR" sz="2400" dirty="0"/>
              <a:t>la Dame aux Camélias créé en 1978 à Stuttgart</a:t>
            </a:r>
          </a:p>
        </p:txBody>
      </p:sp>
      <p:pic>
        <p:nvPicPr>
          <p:cNvPr id="5" name="Espace réservé du contenu 4" descr="john_neumeier.jpg"/>
          <p:cNvPicPr>
            <a:picLocks noGrp="1" noChangeAspect="1"/>
          </p:cNvPicPr>
          <p:nvPr>
            <p:ph idx="1"/>
          </p:nvPr>
        </p:nvPicPr>
        <p:blipFill>
          <a:blip r:embed="rId2" cstate="print"/>
          <a:stretch>
            <a:fillRect/>
          </a:stretch>
        </p:blipFill>
        <p:spPr>
          <a:xfrm>
            <a:off x="827584" y="1844824"/>
            <a:ext cx="7772400" cy="3588867"/>
          </a:xfrm>
        </p:spPr>
      </p:pic>
      <p:sp>
        <p:nvSpPr>
          <p:cNvPr id="6" name="Rectangle 5"/>
          <p:cNvSpPr/>
          <p:nvPr/>
        </p:nvSpPr>
        <p:spPr>
          <a:xfrm>
            <a:off x="899592" y="5589240"/>
            <a:ext cx="5104742" cy="646331"/>
          </a:xfrm>
          <a:prstGeom prst="rect">
            <a:avLst/>
          </a:prstGeom>
        </p:spPr>
        <p:txBody>
          <a:bodyPr wrap="square">
            <a:spAutoFit/>
          </a:bodyPr>
          <a:lstStyle/>
          <a:p>
            <a:r>
              <a:rPr lang="fr-FR" dirty="0">
                <a:hlinkClick r:id="rId3"/>
              </a:rPr>
              <a:t>https://fr.wikipedia.org/wiki/John_Neumeier</a:t>
            </a:r>
            <a:endParaRPr lang="fr-FR" dirty="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Leo-Delibes-1875©Gallica-BnF.jpg"/>
          <p:cNvPicPr>
            <a:picLocks noChangeAspect="1"/>
          </p:cNvPicPr>
          <p:nvPr/>
        </p:nvPicPr>
        <p:blipFill>
          <a:blip r:embed="rId2" cstate="print"/>
          <a:stretch>
            <a:fillRect/>
          </a:stretch>
        </p:blipFill>
        <p:spPr>
          <a:xfrm>
            <a:off x="3779912" y="1196752"/>
            <a:ext cx="2187523" cy="2636912"/>
          </a:xfrm>
          <a:prstGeom prst="rect">
            <a:avLst/>
          </a:prstGeom>
        </p:spPr>
      </p:pic>
      <p:sp>
        <p:nvSpPr>
          <p:cNvPr id="2" name="Titre 1"/>
          <p:cNvSpPr>
            <a:spLocks noGrp="1"/>
          </p:cNvSpPr>
          <p:nvPr>
            <p:ph type="title"/>
          </p:nvPr>
        </p:nvSpPr>
        <p:spPr/>
        <p:txBody>
          <a:bodyPr/>
          <a:lstStyle/>
          <a:p>
            <a:pPr algn="ctr"/>
            <a:r>
              <a:rPr lang="fr-FR" dirty="0"/>
              <a:t>Les Compositeurs qui ont inspiré ces Chorégraphes</a:t>
            </a:r>
          </a:p>
        </p:txBody>
      </p:sp>
      <p:pic>
        <p:nvPicPr>
          <p:cNvPr id="4" name="Espace réservé du contenu 3" descr="adolphe adan.jpg"/>
          <p:cNvPicPr>
            <a:picLocks noGrp="1" noChangeAspect="1"/>
          </p:cNvPicPr>
          <p:nvPr>
            <p:ph idx="1"/>
          </p:nvPr>
        </p:nvPicPr>
        <p:blipFill>
          <a:blip r:embed="rId3" cstate="print"/>
          <a:stretch>
            <a:fillRect/>
          </a:stretch>
        </p:blipFill>
        <p:spPr>
          <a:xfrm>
            <a:off x="6516216" y="1916832"/>
            <a:ext cx="2232248" cy="2980166"/>
          </a:xfrm>
        </p:spPr>
      </p:pic>
      <p:pic>
        <p:nvPicPr>
          <p:cNvPr id="6" name="Image 5" descr="minkus.jpg"/>
          <p:cNvPicPr>
            <a:picLocks noChangeAspect="1"/>
          </p:cNvPicPr>
          <p:nvPr/>
        </p:nvPicPr>
        <p:blipFill>
          <a:blip r:embed="rId4" cstate="print"/>
          <a:stretch>
            <a:fillRect/>
          </a:stretch>
        </p:blipFill>
        <p:spPr>
          <a:xfrm>
            <a:off x="611560" y="2060848"/>
            <a:ext cx="2118002" cy="2636912"/>
          </a:xfrm>
          <a:prstGeom prst="rect">
            <a:avLst/>
          </a:prstGeom>
        </p:spPr>
      </p:pic>
      <p:pic>
        <p:nvPicPr>
          <p:cNvPr id="8" name="Image 7" descr="tchaikovsky2-1471032368.jpg"/>
          <p:cNvPicPr>
            <a:picLocks noChangeAspect="1"/>
          </p:cNvPicPr>
          <p:nvPr/>
        </p:nvPicPr>
        <p:blipFill>
          <a:blip r:embed="rId5" cstate="print"/>
          <a:stretch>
            <a:fillRect/>
          </a:stretch>
        </p:blipFill>
        <p:spPr>
          <a:xfrm>
            <a:off x="2286000" y="3861048"/>
            <a:ext cx="1997968" cy="2996952"/>
          </a:xfrm>
          <a:prstGeom prst="rect">
            <a:avLst/>
          </a:prstGeom>
        </p:spPr>
      </p:pic>
      <p:pic>
        <p:nvPicPr>
          <p:cNvPr id="9" name="Image 8" descr="prokofiev.jpg"/>
          <p:cNvPicPr>
            <a:picLocks noChangeAspect="1"/>
          </p:cNvPicPr>
          <p:nvPr/>
        </p:nvPicPr>
        <p:blipFill>
          <a:blip r:embed="rId6" cstate="print"/>
          <a:stretch>
            <a:fillRect/>
          </a:stretch>
        </p:blipFill>
        <p:spPr>
          <a:xfrm>
            <a:off x="5076056" y="4581128"/>
            <a:ext cx="2143125" cy="2143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named.jpg"/>
          <p:cNvPicPr>
            <a:picLocks noChangeAspect="1"/>
          </p:cNvPicPr>
          <p:nvPr/>
        </p:nvPicPr>
        <p:blipFill>
          <a:blip r:embed="rId2" cstate="print"/>
          <a:stretch>
            <a:fillRect/>
          </a:stretch>
        </p:blipFill>
        <p:spPr>
          <a:xfrm>
            <a:off x="395537" y="1477403"/>
            <a:ext cx="8748464" cy="4903925"/>
          </a:xfrm>
          <a:prstGeom prst="rect">
            <a:avLst/>
          </a:prstGeom>
        </p:spPr>
      </p:pic>
      <p:pic>
        <p:nvPicPr>
          <p:cNvPr id="4" name="Image 3" descr="Sylphide_-Marie_Taglioni_-1832_-2.jpg"/>
          <p:cNvPicPr>
            <a:picLocks noChangeAspect="1"/>
          </p:cNvPicPr>
          <p:nvPr/>
        </p:nvPicPr>
        <p:blipFill>
          <a:blip r:embed="rId3" cstate="print"/>
          <a:stretch>
            <a:fillRect/>
          </a:stretch>
        </p:blipFill>
        <p:spPr>
          <a:xfrm>
            <a:off x="2987824" y="1319042"/>
            <a:ext cx="3960440" cy="5538958"/>
          </a:xfrm>
          <a:prstGeom prst="rect">
            <a:avLst/>
          </a:prstGeom>
        </p:spPr>
      </p:pic>
      <p:sp>
        <p:nvSpPr>
          <p:cNvPr id="2" name="Titre 1"/>
          <p:cNvSpPr>
            <a:spLocks noGrp="1"/>
          </p:cNvSpPr>
          <p:nvPr>
            <p:ph type="title"/>
          </p:nvPr>
        </p:nvSpPr>
        <p:spPr/>
        <p:txBody>
          <a:bodyPr/>
          <a:lstStyle/>
          <a:p>
            <a:pPr algn="ctr"/>
            <a:r>
              <a:rPr lang="fr-FR" dirty="0"/>
              <a:t>Jean </a:t>
            </a:r>
            <a:r>
              <a:rPr lang="fr-FR" dirty="0" err="1"/>
              <a:t>Schneitzhoeffer</a:t>
            </a:r>
            <a:r>
              <a:rPr lang="fr-FR" dirty="0"/>
              <a:t> </a:t>
            </a:r>
            <a:r>
              <a:rPr lang="fr-FR" sz="3200" dirty="0"/>
              <a:t>1785-1852</a:t>
            </a:r>
            <a:br>
              <a:rPr lang="fr-FR" sz="3200" dirty="0"/>
            </a:br>
            <a:r>
              <a:rPr lang="fr-FR" sz="3200" dirty="0">
                <a:solidFill>
                  <a:schemeClr val="bg1"/>
                </a:solidFill>
              </a:rPr>
              <a:t>la Sylphide</a:t>
            </a:r>
          </a:p>
        </p:txBody>
      </p:sp>
      <p:sp>
        <p:nvSpPr>
          <p:cNvPr id="3" name="Espace réservé du contenu 2"/>
          <p:cNvSpPr>
            <a:spLocks noGrp="1"/>
          </p:cNvSpPr>
          <p:nvPr>
            <p:ph idx="1"/>
          </p:nvPr>
        </p:nvSpPr>
        <p:spPr>
          <a:xfrm>
            <a:off x="971600" y="6525344"/>
            <a:ext cx="7772400" cy="332656"/>
          </a:xfrm>
        </p:spPr>
        <p:txBody>
          <a:bodyPr>
            <a:normAutofit fontScale="77500" lnSpcReduction="20000"/>
          </a:bodyPr>
          <a:lstStyle/>
          <a:p>
            <a:pPr algn="ctr"/>
            <a:r>
              <a:rPr lang="fr-FR" sz="2400" dirty="0">
                <a:hlinkClick r:id="rId4"/>
              </a:rPr>
              <a:t>https://fr.wikipedia.org/wiki/Jean_Schneitzhoeffer</a:t>
            </a:r>
            <a:endParaRPr lang="fr-FR" sz="2400" dirty="0"/>
          </a:p>
          <a:p>
            <a:endParaRPr lang="fr-F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iselle.jpg"/>
          <p:cNvPicPr>
            <a:picLocks noChangeAspect="1"/>
          </p:cNvPicPr>
          <p:nvPr/>
        </p:nvPicPr>
        <p:blipFill>
          <a:blip r:embed="rId2" cstate="print"/>
          <a:stretch>
            <a:fillRect/>
          </a:stretch>
        </p:blipFill>
        <p:spPr>
          <a:xfrm>
            <a:off x="443712" y="1255349"/>
            <a:ext cx="8700288" cy="4896089"/>
          </a:xfrm>
          <a:prstGeom prst="rect">
            <a:avLst/>
          </a:prstGeom>
        </p:spPr>
      </p:pic>
      <p:sp>
        <p:nvSpPr>
          <p:cNvPr id="2" name="Titre 1"/>
          <p:cNvSpPr>
            <a:spLocks noGrp="1"/>
          </p:cNvSpPr>
          <p:nvPr>
            <p:ph type="title"/>
          </p:nvPr>
        </p:nvSpPr>
        <p:spPr/>
        <p:txBody>
          <a:bodyPr/>
          <a:lstStyle/>
          <a:p>
            <a:pPr algn="ctr"/>
            <a:r>
              <a:rPr lang="fr-FR" dirty="0"/>
              <a:t>Adolphe Adam 1803-1856</a:t>
            </a:r>
            <a:br>
              <a:rPr lang="fr-FR" dirty="0"/>
            </a:br>
            <a:r>
              <a:rPr lang="fr-FR" sz="2800" dirty="0"/>
              <a:t>Giselle</a:t>
            </a:r>
          </a:p>
        </p:txBody>
      </p:sp>
      <p:pic>
        <p:nvPicPr>
          <p:cNvPr id="4" name="Espace réservé du contenu 3" descr="adolphe adan.jpg"/>
          <p:cNvPicPr>
            <a:picLocks noGrp="1" noChangeAspect="1"/>
          </p:cNvPicPr>
          <p:nvPr>
            <p:ph idx="1"/>
          </p:nvPr>
        </p:nvPicPr>
        <p:blipFill>
          <a:blip r:embed="rId3" cstate="print"/>
          <a:stretch>
            <a:fillRect/>
          </a:stretch>
        </p:blipFill>
        <p:spPr>
          <a:xfrm>
            <a:off x="3275856" y="1988840"/>
            <a:ext cx="3317683" cy="4429279"/>
          </a:xfrm>
        </p:spPr>
      </p:pic>
      <p:sp>
        <p:nvSpPr>
          <p:cNvPr id="6" name="Rectangle 5"/>
          <p:cNvSpPr/>
          <p:nvPr/>
        </p:nvSpPr>
        <p:spPr>
          <a:xfrm>
            <a:off x="2699792" y="6488668"/>
            <a:ext cx="4362220" cy="646331"/>
          </a:xfrm>
          <a:prstGeom prst="rect">
            <a:avLst/>
          </a:prstGeom>
        </p:spPr>
        <p:txBody>
          <a:bodyPr wrap="square">
            <a:spAutoFit/>
          </a:bodyPr>
          <a:lstStyle/>
          <a:p>
            <a:r>
              <a:rPr lang="fr-FR" dirty="0">
                <a:hlinkClick r:id="rId4"/>
              </a:rPr>
              <a:t>https://fr.wikipedia.org/wiki/Adolphe_Adam</a:t>
            </a:r>
            <a:endParaRPr lang="fr-FR" dirty="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named.jpg"/>
          <p:cNvPicPr>
            <a:picLocks noChangeAspect="1"/>
          </p:cNvPicPr>
          <p:nvPr/>
        </p:nvPicPr>
        <p:blipFill>
          <a:blip r:embed="rId2" cstate="print"/>
          <a:stretch>
            <a:fillRect/>
          </a:stretch>
        </p:blipFill>
        <p:spPr>
          <a:xfrm>
            <a:off x="683568" y="1052736"/>
            <a:ext cx="8105019" cy="5398069"/>
          </a:xfrm>
          <a:prstGeom prst="rect">
            <a:avLst/>
          </a:prstGeom>
        </p:spPr>
      </p:pic>
      <p:sp>
        <p:nvSpPr>
          <p:cNvPr id="2" name="Titre 1"/>
          <p:cNvSpPr>
            <a:spLocks noGrp="1"/>
          </p:cNvSpPr>
          <p:nvPr>
            <p:ph type="title"/>
          </p:nvPr>
        </p:nvSpPr>
        <p:spPr/>
        <p:txBody>
          <a:bodyPr/>
          <a:lstStyle/>
          <a:p>
            <a:pPr algn="ctr"/>
            <a:r>
              <a:rPr lang="fr-FR" dirty="0"/>
              <a:t>Frédérique Chopin 1810-1849</a:t>
            </a:r>
            <a:br>
              <a:rPr lang="fr-FR" dirty="0"/>
            </a:br>
            <a:r>
              <a:rPr lang="fr-FR" dirty="0"/>
              <a:t>		La Dame aux Camélias</a:t>
            </a:r>
          </a:p>
        </p:txBody>
      </p:sp>
      <p:pic>
        <p:nvPicPr>
          <p:cNvPr id="4" name="Espace réservé du contenu 3" descr="838_chopin_delacroix.jpg"/>
          <p:cNvPicPr>
            <a:picLocks noGrp="1" noChangeAspect="1"/>
          </p:cNvPicPr>
          <p:nvPr>
            <p:ph idx="1"/>
          </p:nvPr>
        </p:nvPicPr>
        <p:blipFill>
          <a:blip r:embed="rId3" cstate="print"/>
          <a:srcRect b="26401"/>
          <a:stretch>
            <a:fillRect/>
          </a:stretch>
        </p:blipFill>
        <p:spPr>
          <a:xfrm>
            <a:off x="395536" y="1052736"/>
            <a:ext cx="2519868" cy="2339284"/>
          </a:xfrm>
          <a:prstGeom prst="ellipse">
            <a:avLst/>
          </a:prstGeom>
        </p:spPr>
      </p:pic>
      <p:sp>
        <p:nvSpPr>
          <p:cNvPr id="6" name="Rectangle 5"/>
          <p:cNvSpPr/>
          <p:nvPr/>
        </p:nvSpPr>
        <p:spPr>
          <a:xfrm>
            <a:off x="1187624" y="6381328"/>
            <a:ext cx="6768752" cy="646331"/>
          </a:xfrm>
          <a:prstGeom prst="rect">
            <a:avLst/>
          </a:prstGeom>
        </p:spPr>
        <p:txBody>
          <a:bodyPr wrap="square">
            <a:spAutoFit/>
          </a:bodyPr>
          <a:lstStyle/>
          <a:p>
            <a:pPr algn="ctr"/>
            <a:r>
              <a:rPr lang="fr-FR" dirty="0">
                <a:hlinkClick r:id="rId4"/>
              </a:rPr>
              <a:t>https://fr.wikipedia.org/wiki/Fr%C3%A9d%C3%A9ric_Chopin</a:t>
            </a:r>
            <a:endParaRPr lang="fr-FR" dirty="0"/>
          </a:p>
          <a:p>
            <a:pPr algn="ct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urelie dupont bayadere.jpg"/>
          <p:cNvPicPr>
            <a:picLocks noChangeAspect="1"/>
          </p:cNvPicPr>
          <p:nvPr/>
        </p:nvPicPr>
        <p:blipFill>
          <a:blip r:embed="rId2" cstate="print"/>
          <a:srcRect b="4771"/>
          <a:stretch>
            <a:fillRect/>
          </a:stretch>
        </p:blipFill>
        <p:spPr>
          <a:xfrm>
            <a:off x="5004048" y="1196752"/>
            <a:ext cx="4139952" cy="5256584"/>
          </a:xfrm>
          <a:prstGeom prst="rect">
            <a:avLst/>
          </a:prstGeom>
        </p:spPr>
      </p:pic>
      <p:pic>
        <p:nvPicPr>
          <p:cNvPr id="6" name="Image 5" descr="Capture-d%u2019écran-2013-02-10-à-17.58.58-424x550.png"/>
          <p:cNvPicPr>
            <a:picLocks noChangeAspect="1"/>
          </p:cNvPicPr>
          <p:nvPr/>
        </p:nvPicPr>
        <p:blipFill>
          <a:blip r:embed="rId3" cstate="print"/>
          <a:stretch>
            <a:fillRect/>
          </a:stretch>
        </p:blipFill>
        <p:spPr>
          <a:xfrm>
            <a:off x="395536" y="1196752"/>
            <a:ext cx="4038600" cy="5238750"/>
          </a:xfrm>
          <a:prstGeom prst="rect">
            <a:avLst/>
          </a:prstGeom>
        </p:spPr>
      </p:pic>
      <p:sp>
        <p:nvSpPr>
          <p:cNvPr id="2" name="Titre 1"/>
          <p:cNvSpPr>
            <a:spLocks noGrp="1"/>
          </p:cNvSpPr>
          <p:nvPr>
            <p:ph type="title"/>
          </p:nvPr>
        </p:nvSpPr>
        <p:spPr>
          <a:xfrm>
            <a:off x="971600" y="476672"/>
            <a:ext cx="7772400" cy="914400"/>
          </a:xfrm>
        </p:spPr>
        <p:txBody>
          <a:bodyPr/>
          <a:lstStyle/>
          <a:p>
            <a:pPr algn="ctr"/>
            <a:r>
              <a:rPr lang="fr-FR" dirty="0"/>
              <a:t>Léon </a:t>
            </a:r>
            <a:r>
              <a:rPr lang="fr-FR" dirty="0" err="1"/>
              <a:t>Minkus</a:t>
            </a:r>
            <a:r>
              <a:rPr lang="fr-FR" dirty="0"/>
              <a:t> 1826-1917</a:t>
            </a:r>
            <a:br>
              <a:rPr lang="fr-FR" dirty="0"/>
            </a:br>
            <a:r>
              <a:rPr lang="fr-FR" sz="2800" dirty="0"/>
              <a:t>Don Quichotte            La Bayadère</a:t>
            </a:r>
            <a:endParaRPr lang="fr-FR" dirty="0"/>
          </a:p>
        </p:txBody>
      </p:sp>
      <p:pic>
        <p:nvPicPr>
          <p:cNvPr id="4" name="Espace réservé du contenu 3" descr="Leon_Minkus_-photo_by_B._Braquehais_-circa_1865.JPG"/>
          <p:cNvPicPr>
            <a:picLocks noGrp="1" noChangeAspect="1"/>
          </p:cNvPicPr>
          <p:nvPr>
            <p:ph idx="1"/>
          </p:nvPr>
        </p:nvPicPr>
        <p:blipFill>
          <a:blip r:embed="rId4" cstate="print"/>
          <a:stretch>
            <a:fillRect/>
          </a:stretch>
        </p:blipFill>
        <p:spPr>
          <a:xfrm>
            <a:off x="3275856" y="1772816"/>
            <a:ext cx="3048000" cy="4483608"/>
          </a:xfrm>
          <a:prstGeom prst="ellipse">
            <a:avLst/>
          </a:prstGeom>
        </p:spPr>
      </p:pic>
      <p:sp>
        <p:nvSpPr>
          <p:cNvPr id="5" name="Rectangle 4"/>
          <p:cNvSpPr/>
          <p:nvPr/>
        </p:nvSpPr>
        <p:spPr>
          <a:xfrm>
            <a:off x="1259632" y="6381328"/>
            <a:ext cx="7200800" cy="646331"/>
          </a:xfrm>
          <a:prstGeom prst="rect">
            <a:avLst/>
          </a:prstGeom>
        </p:spPr>
        <p:txBody>
          <a:bodyPr wrap="square">
            <a:spAutoFit/>
          </a:bodyPr>
          <a:lstStyle/>
          <a:p>
            <a:pPr algn="ctr"/>
            <a:r>
              <a:rPr lang="fr-FR" dirty="0">
                <a:hlinkClick r:id="rId5"/>
              </a:rPr>
              <a:t>https://fr.wikipedia.org/wiki/L%C3%A9on_Minkus</a:t>
            </a:r>
            <a:endParaRPr lang="fr-FR" dirty="0"/>
          </a:p>
          <a:p>
            <a:pPr algn="ct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oppelia.jpg"/>
          <p:cNvPicPr>
            <a:picLocks noChangeAspect="1"/>
          </p:cNvPicPr>
          <p:nvPr/>
        </p:nvPicPr>
        <p:blipFill>
          <a:blip r:embed="rId2" cstate="print"/>
          <a:srcRect l="7476"/>
          <a:stretch>
            <a:fillRect/>
          </a:stretch>
        </p:blipFill>
        <p:spPr>
          <a:xfrm>
            <a:off x="683568" y="1196752"/>
            <a:ext cx="8460432" cy="5143500"/>
          </a:xfrm>
          <a:prstGeom prst="rect">
            <a:avLst/>
          </a:prstGeom>
        </p:spPr>
      </p:pic>
      <p:sp>
        <p:nvSpPr>
          <p:cNvPr id="2" name="Titre 1"/>
          <p:cNvSpPr>
            <a:spLocks noGrp="1"/>
          </p:cNvSpPr>
          <p:nvPr>
            <p:ph type="title"/>
          </p:nvPr>
        </p:nvSpPr>
        <p:spPr/>
        <p:txBody>
          <a:bodyPr/>
          <a:lstStyle/>
          <a:p>
            <a:pPr algn="ctr"/>
            <a:r>
              <a:rPr lang="fr-FR" dirty="0"/>
              <a:t>Léo Delibes 1836-1891</a:t>
            </a:r>
            <a:br>
              <a:rPr lang="fr-FR" dirty="0"/>
            </a:br>
            <a:r>
              <a:rPr lang="fr-FR" sz="2400" dirty="0" err="1"/>
              <a:t>coppelia</a:t>
            </a:r>
            <a:endParaRPr lang="fr-FR" sz="2400" dirty="0"/>
          </a:p>
        </p:txBody>
      </p:sp>
      <p:pic>
        <p:nvPicPr>
          <p:cNvPr id="4" name="Espace réservé du contenu 3" descr="leo delibes.jpg"/>
          <p:cNvPicPr>
            <a:picLocks noGrp="1" noChangeAspect="1"/>
          </p:cNvPicPr>
          <p:nvPr>
            <p:ph idx="1"/>
          </p:nvPr>
        </p:nvPicPr>
        <p:blipFill>
          <a:blip r:embed="rId3" cstate="print"/>
          <a:stretch>
            <a:fillRect/>
          </a:stretch>
        </p:blipFill>
        <p:spPr>
          <a:xfrm>
            <a:off x="6516216" y="2852936"/>
            <a:ext cx="2381250" cy="3429000"/>
          </a:xfrm>
          <a:prstGeom prst="ellipse">
            <a:avLst/>
          </a:prstGeom>
        </p:spPr>
      </p:pic>
      <p:sp>
        <p:nvSpPr>
          <p:cNvPr id="5" name="Rectangle 4"/>
          <p:cNvSpPr/>
          <p:nvPr/>
        </p:nvSpPr>
        <p:spPr>
          <a:xfrm>
            <a:off x="1979712" y="6309320"/>
            <a:ext cx="5616624" cy="646331"/>
          </a:xfrm>
          <a:prstGeom prst="rect">
            <a:avLst/>
          </a:prstGeom>
        </p:spPr>
        <p:txBody>
          <a:bodyPr wrap="square">
            <a:spAutoFit/>
          </a:bodyPr>
          <a:lstStyle/>
          <a:p>
            <a:pPr algn="ctr"/>
            <a:r>
              <a:rPr lang="fr-FR" dirty="0">
                <a:hlinkClick r:id="rId4"/>
              </a:rPr>
              <a:t>https://fr.wikipedia.org/wiki/L%C3%A9o_Delibes</a:t>
            </a:r>
            <a:endParaRPr lang="fr-FR" dirty="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chaikovsky2-1471032368.jpg"/>
          <p:cNvPicPr>
            <a:picLocks noGrp="1" noChangeAspect="1"/>
          </p:cNvPicPr>
          <p:nvPr>
            <p:ph idx="1"/>
          </p:nvPr>
        </p:nvPicPr>
        <p:blipFill>
          <a:blip r:embed="rId2" cstate="print"/>
          <a:stretch>
            <a:fillRect/>
          </a:stretch>
        </p:blipFill>
        <p:spPr>
          <a:xfrm>
            <a:off x="6672064" y="0"/>
            <a:ext cx="2471936" cy="3707904"/>
          </a:xfrm>
        </p:spPr>
      </p:pic>
      <p:pic>
        <p:nvPicPr>
          <p:cNvPr id="6" name="Image 5" descr="belle12.jpg"/>
          <p:cNvPicPr>
            <a:picLocks noChangeAspect="1"/>
          </p:cNvPicPr>
          <p:nvPr/>
        </p:nvPicPr>
        <p:blipFill>
          <a:blip r:embed="rId3" cstate="print"/>
          <a:srcRect l="24693" t="10975" r="22629" b="3972"/>
          <a:stretch>
            <a:fillRect/>
          </a:stretch>
        </p:blipFill>
        <p:spPr>
          <a:xfrm>
            <a:off x="3275856" y="2204864"/>
            <a:ext cx="4608512" cy="4464496"/>
          </a:xfrm>
          <a:prstGeom prst="snip1Rect">
            <a:avLst/>
          </a:prstGeom>
        </p:spPr>
      </p:pic>
      <p:sp>
        <p:nvSpPr>
          <p:cNvPr id="2" name="Titre 1"/>
          <p:cNvSpPr>
            <a:spLocks noGrp="1"/>
          </p:cNvSpPr>
          <p:nvPr>
            <p:ph type="title"/>
          </p:nvPr>
        </p:nvSpPr>
        <p:spPr/>
        <p:txBody>
          <a:bodyPr/>
          <a:lstStyle/>
          <a:p>
            <a:r>
              <a:rPr lang="fr-FR" dirty="0"/>
              <a:t>Piotr Ilitch Tchaïkovski</a:t>
            </a:r>
            <a:br>
              <a:rPr lang="fr-FR" dirty="0"/>
            </a:br>
            <a:r>
              <a:rPr lang="fr-FR" sz="2800" dirty="0"/>
              <a:t>1840-1893</a:t>
            </a:r>
            <a:br>
              <a:rPr lang="fr-FR" sz="2800" dirty="0"/>
            </a:br>
            <a:r>
              <a:rPr lang="fr-FR" sz="2800" dirty="0"/>
              <a:t>La belle au bois dormant</a:t>
            </a:r>
            <a:br>
              <a:rPr lang="fr-FR" sz="2800" dirty="0"/>
            </a:br>
            <a:r>
              <a:rPr lang="fr-FR" sz="2800" dirty="0"/>
              <a:t>Casse Noisette</a:t>
            </a:r>
            <a:endParaRPr lang="fr-FR" dirty="0"/>
          </a:p>
        </p:txBody>
      </p:sp>
      <p:sp>
        <p:nvSpPr>
          <p:cNvPr id="5" name="Rectangle 4"/>
          <p:cNvSpPr/>
          <p:nvPr/>
        </p:nvSpPr>
        <p:spPr>
          <a:xfrm>
            <a:off x="1259632" y="6381328"/>
            <a:ext cx="6912768" cy="646331"/>
          </a:xfrm>
          <a:prstGeom prst="rect">
            <a:avLst/>
          </a:prstGeom>
        </p:spPr>
        <p:txBody>
          <a:bodyPr wrap="square">
            <a:spAutoFit/>
          </a:bodyPr>
          <a:lstStyle/>
          <a:p>
            <a:pPr algn="ctr"/>
            <a:r>
              <a:rPr lang="fr-FR" dirty="0">
                <a:hlinkClick r:id="rId4"/>
              </a:rPr>
              <a:t>https://fr.wikipedia.org/wiki/Piotr_Ilitch_Tcha%C3%AFkovski</a:t>
            </a:r>
            <a:endParaRPr lang="fr-FR" dirty="0"/>
          </a:p>
          <a:p>
            <a:pPr algn="ctr"/>
            <a:endParaRPr lang="fr-FR" dirty="0"/>
          </a:p>
        </p:txBody>
      </p:sp>
      <p:pic>
        <p:nvPicPr>
          <p:cNvPr id="7" name="Image 6" descr="casse-noisette-ballet-de-tchaikovsky-retransmission-en-direct.jpg"/>
          <p:cNvPicPr>
            <a:picLocks noChangeAspect="1"/>
          </p:cNvPicPr>
          <p:nvPr/>
        </p:nvPicPr>
        <p:blipFill>
          <a:blip r:embed="rId5" cstate="print"/>
          <a:srcRect t="21168"/>
          <a:stretch>
            <a:fillRect/>
          </a:stretch>
        </p:blipFill>
        <p:spPr>
          <a:xfrm>
            <a:off x="611560" y="2636912"/>
            <a:ext cx="3171825" cy="37543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Maurice_Ravel_1925.jpg"/>
          <p:cNvPicPr>
            <a:picLocks noChangeAspect="1"/>
          </p:cNvPicPr>
          <p:nvPr/>
        </p:nvPicPr>
        <p:blipFill>
          <a:blip r:embed="rId2" cstate="print"/>
          <a:stretch>
            <a:fillRect/>
          </a:stretch>
        </p:blipFill>
        <p:spPr>
          <a:xfrm>
            <a:off x="3563888" y="908720"/>
            <a:ext cx="2392487" cy="3177767"/>
          </a:xfrm>
          <a:prstGeom prst="ellipse">
            <a:avLst/>
          </a:prstGeom>
        </p:spPr>
      </p:pic>
      <p:sp>
        <p:nvSpPr>
          <p:cNvPr id="2" name="Titre 1"/>
          <p:cNvSpPr>
            <a:spLocks noGrp="1"/>
          </p:cNvSpPr>
          <p:nvPr>
            <p:ph type="title"/>
          </p:nvPr>
        </p:nvSpPr>
        <p:spPr/>
        <p:txBody>
          <a:bodyPr/>
          <a:lstStyle/>
          <a:p>
            <a:r>
              <a:rPr lang="fr-FR" dirty="0"/>
              <a:t>Maurice Ravel 1875-1937</a:t>
            </a:r>
            <a:br>
              <a:rPr lang="fr-FR" dirty="0"/>
            </a:br>
            <a:r>
              <a:rPr lang="fr-FR" dirty="0"/>
              <a:t>le Boléro</a:t>
            </a:r>
          </a:p>
        </p:txBody>
      </p:sp>
      <p:pic>
        <p:nvPicPr>
          <p:cNvPr id="4" name="Espace réservé du contenu 3" descr="4324-bejart-ballet-lausanne-bolero-ilia-ch-diaporama_big-1.jpg"/>
          <p:cNvPicPr>
            <a:picLocks noGrp="1" noChangeAspect="1"/>
          </p:cNvPicPr>
          <p:nvPr>
            <p:ph idx="1"/>
          </p:nvPr>
        </p:nvPicPr>
        <p:blipFill>
          <a:blip r:embed="rId3" cstate="print"/>
          <a:stretch>
            <a:fillRect/>
          </a:stretch>
        </p:blipFill>
        <p:spPr>
          <a:xfrm>
            <a:off x="755576" y="1844824"/>
            <a:ext cx="3048911" cy="4572000"/>
          </a:xfrm>
        </p:spPr>
      </p:pic>
      <p:pic>
        <p:nvPicPr>
          <p:cNvPr id="5" name="Image 4" descr="bbl_bolero_credits-marc-ducrest_121-1-1200x800.jpg"/>
          <p:cNvPicPr>
            <a:picLocks noChangeAspect="1"/>
          </p:cNvPicPr>
          <p:nvPr/>
        </p:nvPicPr>
        <p:blipFill>
          <a:blip r:embed="rId4" cstate="print"/>
          <a:srcRect l="25987" t="3544" r="40150" b="22039"/>
          <a:stretch>
            <a:fillRect/>
          </a:stretch>
        </p:blipFill>
        <p:spPr>
          <a:xfrm>
            <a:off x="5724128" y="1772816"/>
            <a:ext cx="3096344" cy="4536504"/>
          </a:xfrm>
          <a:prstGeom prst="rect">
            <a:avLst/>
          </a:prstGeom>
        </p:spPr>
      </p:pic>
      <p:sp>
        <p:nvSpPr>
          <p:cNvPr id="7" name="Rectangle 6"/>
          <p:cNvSpPr/>
          <p:nvPr/>
        </p:nvSpPr>
        <p:spPr>
          <a:xfrm>
            <a:off x="2555776" y="6309320"/>
            <a:ext cx="4277261" cy="646331"/>
          </a:xfrm>
          <a:prstGeom prst="rect">
            <a:avLst/>
          </a:prstGeom>
        </p:spPr>
        <p:txBody>
          <a:bodyPr wrap="none">
            <a:spAutoFit/>
          </a:bodyPr>
          <a:lstStyle/>
          <a:p>
            <a:r>
              <a:rPr lang="fr-FR" dirty="0">
                <a:hlinkClick r:id="rId5"/>
              </a:rPr>
              <a:t>https://fr.wikipedia.org/wiki/Maurice_Ravel</a:t>
            </a:r>
            <a:endParaRPr lang="fr-FR" dirty="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1332760"/>
          </a:xfrm>
        </p:spPr>
        <p:txBody>
          <a:bodyPr/>
          <a:lstStyle/>
          <a:p>
            <a:pPr algn="ctr"/>
            <a:r>
              <a:rPr lang="fr-FR" dirty="0"/>
              <a:t>Filippo Taglioni 1777-1871</a:t>
            </a:r>
            <a:br>
              <a:rPr lang="fr-FR" dirty="0"/>
            </a:br>
            <a:r>
              <a:rPr lang="fr-FR" sz="2400" dirty="0"/>
              <a:t>La Sylphide </a:t>
            </a:r>
            <a:r>
              <a:rPr lang="fr-FR" sz="2000" dirty="0"/>
              <a:t>créé en 1832 à l’académie royale de musique  actuellement Opéra de paris</a:t>
            </a:r>
            <a:br>
              <a:rPr lang="fr-FR" dirty="0"/>
            </a:br>
            <a:endParaRPr lang="fr-FR" dirty="0"/>
          </a:p>
        </p:txBody>
      </p:sp>
      <p:pic>
        <p:nvPicPr>
          <p:cNvPr id="4" name="Espace réservé du contenu 3" descr="Filippo_Taglioni.jpg"/>
          <p:cNvPicPr>
            <a:picLocks noGrp="1" noChangeAspect="1"/>
          </p:cNvPicPr>
          <p:nvPr>
            <p:ph idx="1"/>
          </p:nvPr>
        </p:nvPicPr>
        <p:blipFill>
          <a:blip r:embed="rId2" cstate="print"/>
          <a:stretch>
            <a:fillRect/>
          </a:stretch>
        </p:blipFill>
        <p:spPr>
          <a:xfrm>
            <a:off x="3419872" y="2132856"/>
            <a:ext cx="3096344" cy="3918066"/>
          </a:xfrm>
        </p:spPr>
      </p:pic>
      <p:sp>
        <p:nvSpPr>
          <p:cNvPr id="5" name="Rectangle 4"/>
          <p:cNvSpPr/>
          <p:nvPr/>
        </p:nvSpPr>
        <p:spPr>
          <a:xfrm>
            <a:off x="2555776" y="6309320"/>
            <a:ext cx="4375750" cy="646331"/>
          </a:xfrm>
          <a:prstGeom prst="rect">
            <a:avLst/>
          </a:prstGeom>
        </p:spPr>
        <p:txBody>
          <a:bodyPr wrap="none">
            <a:spAutoFit/>
          </a:bodyPr>
          <a:lstStyle/>
          <a:p>
            <a:r>
              <a:rPr lang="fr-FR" dirty="0">
                <a:hlinkClick r:id="rId3"/>
              </a:rPr>
              <a:t>https://fr.wikipedia.org/wiki/Filippo_Taglioni</a:t>
            </a:r>
            <a:endParaRPr lang="fr-FR" dirty="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lemandarinmerveilleux_creditphilippepache_2014lausanne_3692-1-1200x798.jpg"/>
          <p:cNvPicPr>
            <a:picLocks noGrp="1" noChangeAspect="1"/>
          </p:cNvPicPr>
          <p:nvPr>
            <p:ph idx="1"/>
          </p:nvPr>
        </p:nvPicPr>
        <p:blipFill>
          <a:blip r:embed="rId2" cstate="print"/>
          <a:stretch>
            <a:fillRect/>
          </a:stretch>
        </p:blipFill>
        <p:spPr>
          <a:xfrm>
            <a:off x="467544" y="476672"/>
            <a:ext cx="8676456" cy="5769843"/>
          </a:xfrm>
        </p:spPr>
      </p:pic>
      <p:sp>
        <p:nvSpPr>
          <p:cNvPr id="2" name="Titre 1"/>
          <p:cNvSpPr>
            <a:spLocks noGrp="1"/>
          </p:cNvSpPr>
          <p:nvPr>
            <p:ph type="title"/>
          </p:nvPr>
        </p:nvSpPr>
        <p:spPr/>
        <p:txBody>
          <a:bodyPr/>
          <a:lstStyle/>
          <a:p>
            <a:pPr algn="ctr"/>
            <a:r>
              <a:rPr lang="fr-FR" dirty="0"/>
              <a:t>Béla Bartók 1881-1945</a:t>
            </a:r>
            <a:br>
              <a:rPr lang="fr-FR" dirty="0"/>
            </a:br>
            <a:r>
              <a:rPr lang="fr-FR" dirty="0"/>
              <a:t>Le Mandarin merveilleux</a:t>
            </a:r>
          </a:p>
        </p:txBody>
      </p:sp>
      <p:pic>
        <p:nvPicPr>
          <p:cNvPr id="5" name="Image 4" descr="béla bartok.jpg"/>
          <p:cNvPicPr>
            <a:picLocks noChangeAspect="1"/>
          </p:cNvPicPr>
          <p:nvPr/>
        </p:nvPicPr>
        <p:blipFill>
          <a:blip r:embed="rId3" cstate="print"/>
          <a:stretch>
            <a:fillRect/>
          </a:stretch>
        </p:blipFill>
        <p:spPr>
          <a:xfrm>
            <a:off x="5796136" y="1772816"/>
            <a:ext cx="3131840" cy="1878046"/>
          </a:xfrm>
          <a:prstGeom prst="ellipse">
            <a:avLst/>
          </a:prstGeom>
        </p:spPr>
      </p:pic>
      <p:sp>
        <p:nvSpPr>
          <p:cNvPr id="6" name="Rectangle 5"/>
          <p:cNvSpPr/>
          <p:nvPr/>
        </p:nvSpPr>
        <p:spPr>
          <a:xfrm>
            <a:off x="1907704" y="6211669"/>
            <a:ext cx="6120680" cy="646331"/>
          </a:xfrm>
          <a:prstGeom prst="rect">
            <a:avLst/>
          </a:prstGeom>
        </p:spPr>
        <p:txBody>
          <a:bodyPr wrap="square">
            <a:spAutoFit/>
          </a:bodyPr>
          <a:lstStyle/>
          <a:p>
            <a:r>
              <a:rPr lang="fr-FR" dirty="0">
                <a:hlinkClick r:id="rId4"/>
              </a:rPr>
              <a:t>https://fr.wikipedia.org/wiki/B%C3%A9la_Bart%C3%B3k</a:t>
            </a:r>
            <a:endParaRPr lang="fr-FR" dirty="0"/>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Igor Stravinsky 1882-1971</a:t>
            </a:r>
            <a:br>
              <a:rPr lang="fr-FR" dirty="0"/>
            </a:br>
            <a:r>
              <a:rPr lang="fr-FR" dirty="0"/>
              <a:t>l’oiseau de feu</a:t>
            </a:r>
          </a:p>
        </p:txBody>
      </p:sp>
      <p:sp>
        <p:nvSpPr>
          <p:cNvPr id="3" name="Espace réservé du contenu 2"/>
          <p:cNvSpPr>
            <a:spLocks noGrp="1"/>
          </p:cNvSpPr>
          <p:nvPr>
            <p:ph idx="1"/>
          </p:nvPr>
        </p:nvSpPr>
        <p:spPr/>
        <p:txBody>
          <a:bodyPr/>
          <a:lstStyle/>
          <a:p>
            <a:endParaRPr lang="fr-FR" dirty="0"/>
          </a:p>
          <a:p>
            <a:endParaRPr lang="fr-FR" dirty="0"/>
          </a:p>
        </p:txBody>
      </p:sp>
      <p:pic>
        <p:nvPicPr>
          <p:cNvPr id="4" name="Image 3" descr="l'oiseau de feu.jpg"/>
          <p:cNvPicPr>
            <a:picLocks noChangeAspect="1"/>
          </p:cNvPicPr>
          <p:nvPr/>
        </p:nvPicPr>
        <p:blipFill>
          <a:blip r:embed="rId2" cstate="print"/>
          <a:srcRect l="5113" t="9800"/>
          <a:stretch>
            <a:fillRect/>
          </a:stretch>
        </p:blipFill>
        <p:spPr>
          <a:xfrm>
            <a:off x="395536" y="1916832"/>
            <a:ext cx="8748464" cy="4639444"/>
          </a:xfrm>
          <a:prstGeom prst="rect">
            <a:avLst/>
          </a:prstGeom>
        </p:spPr>
      </p:pic>
      <p:pic>
        <p:nvPicPr>
          <p:cNvPr id="5" name="Image 4" descr="igor-stravinsky_GKp0I9t.jpg.png"/>
          <p:cNvPicPr>
            <a:picLocks noChangeAspect="1"/>
          </p:cNvPicPr>
          <p:nvPr/>
        </p:nvPicPr>
        <p:blipFill>
          <a:blip r:embed="rId3" cstate="print"/>
          <a:stretch>
            <a:fillRect/>
          </a:stretch>
        </p:blipFill>
        <p:spPr>
          <a:xfrm>
            <a:off x="5940152" y="1772816"/>
            <a:ext cx="2286000" cy="2286000"/>
          </a:xfrm>
          <a:prstGeom prst="rect">
            <a:avLst/>
          </a:prstGeom>
        </p:spPr>
      </p:pic>
      <p:sp>
        <p:nvSpPr>
          <p:cNvPr id="6" name="Rectangle 5"/>
          <p:cNvSpPr/>
          <p:nvPr/>
        </p:nvSpPr>
        <p:spPr>
          <a:xfrm>
            <a:off x="2627784" y="6488668"/>
            <a:ext cx="4355808" cy="646331"/>
          </a:xfrm>
          <a:prstGeom prst="rect">
            <a:avLst/>
          </a:prstGeom>
        </p:spPr>
        <p:txBody>
          <a:bodyPr wrap="none">
            <a:spAutoFit/>
          </a:bodyPr>
          <a:lstStyle/>
          <a:p>
            <a:r>
              <a:rPr lang="fr-FR" dirty="0">
                <a:hlinkClick r:id="rId4"/>
              </a:rPr>
              <a:t>https://fr.wikipedia.org/wiki/Igor_Stravinsky</a:t>
            </a:r>
            <a:endParaRPr lang="fr-FR" dirty="0"/>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20.jpg"/>
          <p:cNvPicPr>
            <a:picLocks noGrp="1" noChangeAspect="1"/>
          </p:cNvPicPr>
          <p:nvPr>
            <p:ph idx="1"/>
          </p:nvPr>
        </p:nvPicPr>
        <p:blipFill>
          <a:blip r:embed="rId2" cstate="print"/>
          <a:stretch>
            <a:fillRect/>
          </a:stretch>
        </p:blipFill>
        <p:spPr>
          <a:xfrm>
            <a:off x="395537" y="521729"/>
            <a:ext cx="8748464" cy="5777471"/>
          </a:xfrm>
        </p:spPr>
      </p:pic>
      <p:sp>
        <p:nvSpPr>
          <p:cNvPr id="2" name="Titre 1"/>
          <p:cNvSpPr>
            <a:spLocks noGrp="1"/>
          </p:cNvSpPr>
          <p:nvPr>
            <p:ph type="title"/>
          </p:nvPr>
        </p:nvSpPr>
        <p:spPr/>
        <p:txBody>
          <a:bodyPr/>
          <a:lstStyle/>
          <a:p>
            <a:pPr algn="ctr"/>
            <a:r>
              <a:rPr lang="fr-FR" dirty="0"/>
              <a:t>Sergueï Prokofiev 1891-1953 </a:t>
            </a:r>
            <a:br>
              <a:rPr lang="fr-FR" dirty="0"/>
            </a:br>
            <a:r>
              <a:rPr lang="fr-FR" dirty="0"/>
              <a:t>Roméo et Juliette</a:t>
            </a:r>
          </a:p>
        </p:txBody>
      </p:sp>
      <p:pic>
        <p:nvPicPr>
          <p:cNvPr id="5" name="Image 4" descr="prokofiev.jpg"/>
          <p:cNvPicPr>
            <a:picLocks noChangeAspect="1"/>
          </p:cNvPicPr>
          <p:nvPr/>
        </p:nvPicPr>
        <p:blipFill>
          <a:blip r:embed="rId3" cstate="print"/>
          <a:stretch>
            <a:fillRect/>
          </a:stretch>
        </p:blipFill>
        <p:spPr>
          <a:xfrm>
            <a:off x="3491880" y="1700808"/>
            <a:ext cx="2143125" cy="2143125"/>
          </a:xfrm>
          <a:prstGeom prst="rect">
            <a:avLst/>
          </a:prstGeom>
        </p:spPr>
      </p:pic>
      <p:sp>
        <p:nvSpPr>
          <p:cNvPr id="6" name="Rectangle 5"/>
          <p:cNvSpPr/>
          <p:nvPr/>
        </p:nvSpPr>
        <p:spPr>
          <a:xfrm>
            <a:off x="1115616" y="6309320"/>
            <a:ext cx="6624736" cy="646331"/>
          </a:xfrm>
          <a:prstGeom prst="rect">
            <a:avLst/>
          </a:prstGeom>
        </p:spPr>
        <p:txBody>
          <a:bodyPr wrap="square">
            <a:spAutoFit/>
          </a:bodyPr>
          <a:lstStyle/>
          <a:p>
            <a:pPr algn="ctr"/>
            <a:r>
              <a:rPr lang="fr-FR" dirty="0">
                <a:hlinkClick r:id="rId4"/>
              </a:rPr>
              <a:t>https://fr.wikipedia.org/wiki/Sergue%C3%AF_Prokofiev</a:t>
            </a:r>
            <a:endParaRPr lang="fr-FR" dirty="0"/>
          </a:p>
          <a:p>
            <a:pPr algn="ct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WSdStory.jpg"/>
          <p:cNvPicPr>
            <a:picLocks noChangeAspect="1"/>
          </p:cNvPicPr>
          <p:nvPr/>
        </p:nvPicPr>
        <p:blipFill>
          <a:blip r:embed="rId2" cstate="print"/>
          <a:stretch>
            <a:fillRect/>
          </a:stretch>
        </p:blipFill>
        <p:spPr>
          <a:xfrm>
            <a:off x="467544" y="1340768"/>
            <a:ext cx="8676456" cy="5517232"/>
          </a:xfrm>
          <a:prstGeom prst="rect">
            <a:avLst/>
          </a:prstGeom>
        </p:spPr>
      </p:pic>
      <p:sp>
        <p:nvSpPr>
          <p:cNvPr id="2" name="Titre 1"/>
          <p:cNvSpPr>
            <a:spLocks noGrp="1"/>
          </p:cNvSpPr>
          <p:nvPr>
            <p:ph type="title"/>
          </p:nvPr>
        </p:nvSpPr>
        <p:spPr>
          <a:xfrm>
            <a:off x="827584" y="0"/>
            <a:ext cx="7772400" cy="914400"/>
          </a:xfrm>
        </p:spPr>
        <p:txBody>
          <a:bodyPr/>
          <a:lstStyle/>
          <a:p>
            <a:pPr algn="ctr"/>
            <a:r>
              <a:rPr lang="fr-FR" dirty="0"/>
              <a:t>Léonard Bernstein 1918-1990</a:t>
            </a:r>
            <a:br>
              <a:rPr lang="fr-FR" dirty="0"/>
            </a:br>
            <a:r>
              <a:rPr lang="fr-FR" dirty="0"/>
              <a:t>West </a:t>
            </a:r>
            <a:r>
              <a:rPr lang="fr-FR" dirty="0" err="1"/>
              <a:t>Side</a:t>
            </a:r>
            <a:r>
              <a:rPr lang="fr-FR" dirty="0"/>
              <a:t> Story</a:t>
            </a:r>
          </a:p>
        </p:txBody>
      </p:sp>
      <p:pic>
        <p:nvPicPr>
          <p:cNvPr id="4" name="Espace réservé du contenu 3" descr="Leonard_Bernstein_by_Jack_Mitchell.jpg"/>
          <p:cNvPicPr>
            <a:picLocks noGrp="1" noChangeAspect="1"/>
          </p:cNvPicPr>
          <p:nvPr>
            <p:ph idx="1"/>
          </p:nvPr>
        </p:nvPicPr>
        <p:blipFill>
          <a:blip r:embed="rId3" cstate="print"/>
          <a:stretch>
            <a:fillRect/>
          </a:stretch>
        </p:blipFill>
        <p:spPr>
          <a:xfrm>
            <a:off x="5148064" y="1700808"/>
            <a:ext cx="3565133" cy="4572000"/>
          </a:xfrm>
        </p:spPr>
      </p:pic>
      <p:sp>
        <p:nvSpPr>
          <p:cNvPr id="5" name="Rectangle 4"/>
          <p:cNvSpPr/>
          <p:nvPr/>
        </p:nvSpPr>
        <p:spPr>
          <a:xfrm>
            <a:off x="1691680" y="6381328"/>
            <a:ext cx="5544616" cy="646331"/>
          </a:xfrm>
          <a:prstGeom prst="rect">
            <a:avLst/>
          </a:prstGeom>
        </p:spPr>
        <p:txBody>
          <a:bodyPr wrap="square">
            <a:spAutoFit/>
          </a:bodyPr>
          <a:lstStyle/>
          <a:p>
            <a:pPr algn="ctr"/>
            <a:r>
              <a:rPr lang="fr-FR" dirty="0">
                <a:hlinkClick r:id="rId4"/>
              </a:rPr>
              <a:t>https://fr.wikipedia.org/wiki/Leonard_Bernstein</a:t>
            </a:r>
            <a:endParaRPr lang="fr-FR" dirty="0"/>
          </a:p>
          <a:p>
            <a:pPr algn="ct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88640"/>
            <a:ext cx="7772400" cy="1237824"/>
          </a:xfrm>
        </p:spPr>
        <p:txBody>
          <a:bodyPr/>
          <a:lstStyle/>
          <a:p>
            <a:pPr algn="ctr"/>
            <a:r>
              <a:rPr lang="fr-FR" dirty="0"/>
              <a:t>Jean </a:t>
            </a:r>
            <a:r>
              <a:rPr lang="fr-FR" dirty="0" err="1"/>
              <a:t>Coralli</a:t>
            </a:r>
            <a:r>
              <a:rPr lang="fr-FR" dirty="0"/>
              <a:t> 1779-1854</a:t>
            </a:r>
            <a:br>
              <a:rPr lang="fr-FR" dirty="0"/>
            </a:br>
            <a:r>
              <a:rPr lang="fr-FR" dirty="0"/>
              <a:t>	 jules Perrot 1810-1892</a:t>
            </a:r>
            <a:br>
              <a:rPr lang="fr-FR" sz="2000" dirty="0"/>
            </a:br>
            <a:r>
              <a:rPr lang="fr-FR" sz="2000" dirty="0"/>
              <a:t>Giselle créé en 1841 à l’académie royale de musique actuellement l’Opéra de Paris</a:t>
            </a:r>
          </a:p>
        </p:txBody>
      </p:sp>
      <p:pic>
        <p:nvPicPr>
          <p:cNvPr id="4" name="Espace réservé du contenu 3" descr="jean coralli.jpg"/>
          <p:cNvPicPr>
            <a:picLocks noGrp="1" noChangeAspect="1"/>
          </p:cNvPicPr>
          <p:nvPr>
            <p:ph idx="1"/>
          </p:nvPr>
        </p:nvPicPr>
        <p:blipFill>
          <a:blip r:embed="rId2" cstate="print"/>
          <a:stretch>
            <a:fillRect/>
          </a:stretch>
        </p:blipFill>
        <p:spPr>
          <a:xfrm>
            <a:off x="1115616" y="2123495"/>
            <a:ext cx="2664296" cy="3436942"/>
          </a:xfrm>
        </p:spPr>
      </p:pic>
      <p:pic>
        <p:nvPicPr>
          <p:cNvPr id="5" name="Image 4" descr="jules perrot.jpg"/>
          <p:cNvPicPr>
            <a:picLocks noChangeAspect="1"/>
          </p:cNvPicPr>
          <p:nvPr/>
        </p:nvPicPr>
        <p:blipFill>
          <a:blip r:embed="rId3" cstate="print"/>
          <a:stretch>
            <a:fillRect/>
          </a:stretch>
        </p:blipFill>
        <p:spPr>
          <a:xfrm>
            <a:off x="5364088" y="2235587"/>
            <a:ext cx="2520279" cy="3419179"/>
          </a:xfrm>
          <a:prstGeom prst="rect">
            <a:avLst/>
          </a:prstGeom>
        </p:spPr>
      </p:pic>
      <p:sp>
        <p:nvSpPr>
          <p:cNvPr id="6" name="Rectangle 5"/>
          <p:cNvSpPr/>
          <p:nvPr/>
        </p:nvSpPr>
        <p:spPr>
          <a:xfrm>
            <a:off x="1043608" y="5733256"/>
            <a:ext cx="4028795" cy="1200329"/>
          </a:xfrm>
          <a:prstGeom prst="rect">
            <a:avLst/>
          </a:prstGeom>
        </p:spPr>
        <p:txBody>
          <a:bodyPr wrap="none">
            <a:spAutoFit/>
          </a:bodyPr>
          <a:lstStyle/>
          <a:p>
            <a:r>
              <a:rPr lang="fr-FR" dirty="0">
                <a:hlinkClick r:id="rId4"/>
              </a:rPr>
              <a:t>https://fr.wikipedia.org/wiki/Jean_Coralli</a:t>
            </a:r>
            <a:endParaRPr lang="fr-FR" dirty="0"/>
          </a:p>
          <a:p>
            <a:endParaRPr lang="fr-FR" dirty="0"/>
          </a:p>
          <a:p>
            <a:endParaRPr lang="fr-FR" dirty="0"/>
          </a:p>
          <a:p>
            <a:endParaRPr lang="fr-FR" dirty="0"/>
          </a:p>
        </p:txBody>
      </p:sp>
      <p:sp>
        <p:nvSpPr>
          <p:cNvPr id="8" name="Rectangle 7"/>
          <p:cNvSpPr/>
          <p:nvPr/>
        </p:nvSpPr>
        <p:spPr>
          <a:xfrm>
            <a:off x="1115616" y="6165304"/>
            <a:ext cx="4044312" cy="646331"/>
          </a:xfrm>
          <a:prstGeom prst="rect">
            <a:avLst/>
          </a:prstGeom>
        </p:spPr>
        <p:txBody>
          <a:bodyPr wrap="none">
            <a:spAutoFit/>
          </a:bodyPr>
          <a:lstStyle/>
          <a:p>
            <a:r>
              <a:rPr lang="fr-FR" dirty="0">
                <a:hlinkClick r:id="rId5"/>
              </a:rPr>
              <a:t>https://fr.wikipedia.org/wiki/Jules_Perrot</a:t>
            </a:r>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6165304"/>
            <a:ext cx="7772400" cy="576064"/>
          </a:xfrm>
        </p:spPr>
        <p:txBody>
          <a:bodyPr/>
          <a:lstStyle/>
          <a:p>
            <a:r>
              <a:rPr lang="fr-FR" sz="2000" dirty="0">
                <a:hlinkClick r:id="rId2"/>
              </a:rPr>
              <a:t>https://fr.wikipedia.org/wiki/Marius_Petipa</a:t>
            </a:r>
            <a:br>
              <a:rPr lang="fr-FR" sz="1400" dirty="0"/>
            </a:br>
            <a:endParaRPr lang="fr-FR" sz="1400" dirty="0"/>
          </a:p>
        </p:txBody>
      </p:sp>
      <p:sp>
        <p:nvSpPr>
          <p:cNvPr id="3" name="Sous-titre 2"/>
          <p:cNvSpPr>
            <a:spLocks noGrp="1"/>
          </p:cNvSpPr>
          <p:nvPr>
            <p:ph type="subTitle" idx="1"/>
          </p:nvPr>
        </p:nvSpPr>
        <p:spPr>
          <a:xfrm>
            <a:off x="914400" y="116632"/>
            <a:ext cx="7772400" cy="1584176"/>
          </a:xfrm>
        </p:spPr>
        <p:txBody>
          <a:bodyPr>
            <a:normAutofit fontScale="25000" lnSpcReduction="20000"/>
          </a:bodyPr>
          <a:lstStyle/>
          <a:p>
            <a:pPr algn="ctr"/>
            <a:r>
              <a:rPr lang="fr-FR" sz="16000" dirty="0"/>
              <a:t>Marius Petipa 1818-1910</a:t>
            </a:r>
          </a:p>
          <a:p>
            <a:r>
              <a:rPr lang="fr-FR" sz="8000" dirty="0"/>
              <a:t>Don Quichotte créé en 1869 au Bolchoï Russie</a:t>
            </a:r>
          </a:p>
          <a:p>
            <a:r>
              <a:rPr lang="fr-FR" sz="8000" dirty="0"/>
              <a:t>La belle au Bois dormant créé en  1890 théâtre </a:t>
            </a:r>
            <a:r>
              <a:rPr lang="fr-FR" sz="8000" dirty="0" err="1"/>
              <a:t>Mariinsky</a:t>
            </a:r>
            <a:r>
              <a:rPr lang="fr-FR" sz="8000" dirty="0"/>
              <a:t> à st </a:t>
            </a:r>
            <a:r>
              <a:rPr lang="fr-FR" sz="8000" dirty="0" err="1"/>
              <a:t>Petersbourg</a:t>
            </a:r>
            <a:endParaRPr lang="fr-FR" sz="8000" dirty="0"/>
          </a:p>
          <a:p>
            <a:r>
              <a:rPr lang="fr-FR" sz="8000" dirty="0"/>
              <a:t>La Bayadère créé en 1900 pour le Ballet Impérial Russie</a:t>
            </a:r>
          </a:p>
        </p:txBody>
      </p:sp>
      <p:pic>
        <p:nvPicPr>
          <p:cNvPr id="4" name="Image 3" descr="quiz danse3.jpg"/>
          <p:cNvPicPr>
            <a:picLocks noChangeAspect="1"/>
          </p:cNvPicPr>
          <p:nvPr/>
        </p:nvPicPr>
        <p:blipFill>
          <a:blip r:embed="rId3" cstate="print"/>
          <a:stretch>
            <a:fillRect/>
          </a:stretch>
        </p:blipFill>
        <p:spPr>
          <a:xfrm>
            <a:off x="2627784" y="1916832"/>
            <a:ext cx="3614508" cy="40927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Arthur Saint Léon 1821-1870</a:t>
            </a:r>
            <a:br>
              <a:rPr lang="fr-FR" dirty="0"/>
            </a:br>
            <a:r>
              <a:rPr lang="fr-FR" sz="2000" dirty="0" err="1"/>
              <a:t>Coppélia</a:t>
            </a:r>
            <a:r>
              <a:rPr lang="fr-FR" sz="2000" dirty="0"/>
              <a:t> créé en 1870 à l’Opéra de Paris</a:t>
            </a:r>
            <a:endParaRPr lang="fr-FR" dirty="0"/>
          </a:p>
        </p:txBody>
      </p:sp>
      <p:pic>
        <p:nvPicPr>
          <p:cNvPr id="4" name="Espace réservé du contenu 3" descr="arthur st leon.jpg"/>
          <p:cNvPicPr>
            <a:picLocks noGrp="1" noChangeAspect="1"/>
          </p:cNvPicPr>
          <p:nvPr>
            <p:ph idx="1"/>
          </p:nvPr>
        </p:nvPicPr>
        <p:blipFill>
          <a:blip r:embed="rId2" cstate="print"/>
          <a:srcRect t="4232"/>
          <a:stretch>
            <a:fillRect/>
          </a:stretch>
        </p:blipFill>
        <p:spPr>
          <a:xfrm>
            <a:off x="2915816" y="1523462"/>
            <a:ext cx="3096344" cy="4562018"/>
          </a:xfrm>
        </p:spPr>
      </p:pic>
      <p:sp>
        <p:nvSpPr>
          <p:cNvPr id="5" name="Rectangle 4"/>
          <p:cNvSpPr/>
          <p:nvPr/>
        </p:nvSpPr>
        <p:spPr>
          <a:xfrm>
            <a:off x="1331640" y="6211669"/>
            <a:ext cx="5760640" cy="646331"/>
          </a:xfrm>
          <a:prstGeom prst="rect">
            <a:avLst/>
          </a:prstGeom>
        </p:spPr>
        <p:txBody>
          <a:bodyPr wrap="square">
            <a:spAutoFit/>
          </a:bodyPr>
          <a:lstStyle/>
          <a:p>
            <a:r>
              <a:rPr lang="fr-FR" dirty="0">
                <a:hlinkClick r:id="rId3"/>
              </a:rPr>
              <a:t>https://fr.wikipedia.org/wiki/Arthur_Saint-L%C3%A9on</a:t>
            </a:r>
            <a:endParaRPr lang="fr-FR" dirty="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Lev Ivanov 1834-1901</a:t>
            </a:r>
            <a:br>
              <a:rPr lang="fr-FR" dirty="0"/>
            </a:br>
            <a:r>
              <a:rPr lang="fr-FR" sz="1800" dirty="0"/>
              <a:t>Casse Noisette créé en 1892 au </a:t>
            </a:r>
            <a:r>
              <a:rPr lang="fr-FR" sz="1800" dirty="0" err="1"/>
              <a:t>théatre</a:t>
            </a:r>
            <a:r>
              <a:rPr lang="fr-FR" sz="1800" dirty="0"/>
              <a:t> </a:t>
            </a:r>
            <a:r>
              <a:rPr lang="fr-FR" sz="1800" dirty="0" err="1"/>
              <a:t>Mariinsky</a:t>
            </a:r>
            <a:r>
              <a:rPr lang="fr-FR" sz="1800" dirty="0"/>
              <a:t> de St </a:t>
            </a:r>
            <a:r>
              <a:rPr lang="fr-FR" sz="1800" dirty="0" err="1"/>
              <a:t>Pétersbourg</a:t>
            </a:r>
            <a:endParaRPr lang="fr-FR" sz="1800" dirty="0"/>
          </a:p>
        </p:txBody>
      </p:sp>
      <p:pic>
        <p:nvPicPr>
          <p:cNvPr id="4" name="Espace réservé du contenu 3" descr="lev ivanov.jpg"/>
          <p:cNvPicPr>
            <a:picLocks noGrp="1" noChangeAspect="1"/>
          </p:cNvPicPr>
          <p:nvPr>
            <p:ph idx="1"/>
          </p:nvPr>
        </p:nvPicPr>
        <p:blipFill>
          <a:blip r:embed="rId2" cstate="print"/>
          <a:stretch>
            <a:fillRect/>
          </a:stretch>
        </p:blipFill>
        <p:spPr>
          <a:xfrm>
            <a:off x="3131841" y="1750267"/>
            <a:ext cx="3384376" cy="4576799"/>
          </a:xfrm>
        </p:spPr>
      </p:pic>
      <p:sp>
        <p:nvSpPr>
          <p:cNvPr id="5" name="Rectangle 4"/>
          <p:cNvSpPr/>
          <p:nvPr/>
        </p:nvSpPr>
        <p:spPr>
          <a:xfrm>
            <a:off x="2987824" y="6488668"/>
            <a:ext cx="3953903" cy="646331"/>
          </a:xfrm>
          <a:prstGeom prst="rect">
            <a:avLst/>
          </a:prstGeom>
        </p:spPr>
        <p:txBody>
          <a:bodyPr wrap="none">
            <a:spAutoFit/>
          </a:bodyPr>
          <a:lstStyle/>
          <a:p>
            <a:r>
              <a:rPr lang="fr-FR" dirty="0">
                <a:hlinkClick r:id="rId3"/>
              </a:rPr>
              <a:t>https://fr.wikipedia.org/wiki/Lev_Ivanov</a:t>
            </a:r>
            <a:endParaRPr lang="fr-FR" dirty="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Léonid Lavrovski 1905-1967</a:t>
            </a:r>
            <a:br>
              <a:rPr lang="fr-FR" dirty="0"/>
            </a:br>
            <a:r>
              <a:rPr lang="fr-FR" sz="1800" dirty="0">
                <a:solidFill>
                  <a:schemeClr val="tx1"/>
                </a:solidFill>
              </a:rPr>
              <a:t>Roméo et Juliette créé en 1938 au Théâtre </a:t>
            </a:r>
            <a:r>
              <a:rPr lang="fr-FR" sz="1800" dirty="0" err="1">
                <a:solidFill>
                  <a:schemeClr val="tx1"/>
                </a:solidFill>
              </a:rPr>
              <a:t>Mahen</a:t>
            </a:r>
            <a:r>
              <a:rPr lang="fr-FR" sz="1800" dirty="0">
                <a:solidFill>
                  <a:schemeClr val="tx1"/>
                </a:solidFill>
              </a:rPr>
              <a:t> à Brno en République Tchèque</a:t>
            </a:r>
          </a:p>
        </p:txBody>
      </p:sp>
      <p:pic>
        <p:nvPicPr>
          <p:cNvPr id="4" name="Espace réservé du contenu 3" descr="léonid lavroski.jpg"/>
          <p:cNvPicPr>
            <a:picLocks noGrp="1" noChangeAspect="1"/>
          </p:cNvPicPr>
          <p:nvPr>
            <p:ph idx="1"/>
          </p:nvPr>
        </p:nvPicPr>
        <p:blipFill>
          <a:blip r:embed="rId2" cstate="print"/>
          <a:stretch>
            <a:fillRect/>
          </a:stretch>
        </p:blipFill>
        <p:spPr>
          <a:xfrm>
            <a:off x="3370217" y="1784350"/>
            <a:ext cx="2860766" cy="4572000"/>
          </a:xfrm>
        </p:spPr>
      </p:pic>
      <p:sp>
        <p:nvSpPr>
          <p:cNvPr id="5" name="Rectangle 4"/>
          <p:cNvSpPr/>
          <p:nvPr/>
        </p:nvSpPr>
        <p:spPr>
          <a:xfrm>
            <a:off x="2483768" y="6309320"/>
            <a:ext cx="4546566" cy="646331"/>
          </a:xfrm>
          <a:prstGeom prst="rect">
            <a:avLst/>
          </a:prstGeom>
        </p:spPr>
        <p:txBody>
          <a:bodyPr wrap="none">
            <a:spAutoFit/>
          </a:bodyPr>
          <a:lstStyle/>
          <a:p>
            <a:r>
              <a:rPr lang="fr-FR" dirty="0">
                <a:hlinkClick r:id="rId3"/>
              </a:rPr>
              <a:t>https://fr.wikipedia.org/wiki/Leonid_Lavrovski</a:t>
            </a:r>
            <a:endParaRPr lang="fr-FR" dirty="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Jérôme Robbins 1918-1998</a:t>
            </a:r>
            <a:br>
              <a:rPr lang="fr-FR" dirty="0"/>
            </a:br>
            <a:r>
              <a:rPr lang="fr-FR" dirty="0"/>
              <a:t>West </a:t>
            </a:r>
            <a:r>
              <a:rPr lang="fr-FR" dirty="0" err="1"/>
              <a:t>Side</a:t>
            </a:r>
            <a:r>
              <a:rPr lang="fr-FR" dirty="0"/>
              <a:t> story 1957</a:t>
            </a:r>
          </a:p>
        </p:txBody>
      </p:sp>
      <p:pic>
        <p:nvPicPr>
          <p:cNvPr id="6" name="Espace réservé du contenu 5" descr="838_gettyimages-52065911-594x594.jpg"/>
          <p:cNvPicPr>
            <a:picLocks noGrp="1" noChangeAspect="1"/>
          </p:cNvPicPr>
          <p:nvPr>
            <p:ph idx="1"/>
          </p:nvPr>
        </p:nvPicPr>
        <p:blipFill>
          <a:blip r:embed="rId2" cstate="print"/>
          <a:stretch>
            <a:fillRect/>
          </a:stretch>
        </p:blipFill>
        <p:spPr>
          <a:xfrm>
            <a:off x="1971675" y="1831975"/>
            <a:ext cx="5657850" cy="4476750"/>
          </a:xfrm>
        </p:spPr>
      </p:pic>
      <p:sp>
        <p:nvSpPr>
          <p:cNvPr id="7" name="Rectangle 6"/>
          <p:cNvSpPr/>
          <p:nvPr/>
        </p:nvSpPr>
        <p:spPr>
          <a:xfrm>
            <a:off x="2555776" y="6309320"/>
            <a:ext cx="4460324" cy="646331"/>
          </a:xfrm>
          <a:prstGeom prst="rect">
            <a:avLst/>
          </a:prstGeom>
        </p:spPr>
        <p:txBody>
          <a:bodyPr wrap="none">
            <a:spAutoFit/>
          </a:bodyPr>
          <a:lstStyle/>
          <a:p>
            <a:r>
              <a:rPr lang="fr-FR" dirty="0">
                <a:hlinkClick r:id="rId3"/>
              </a:rPr>
              <a:t>https://fr.wikipedia.org/wiki/Jerome_Robbins</a:t>
            </a:r>
            <a:endParaRPr lang="fr-FR" dirty="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88640"/>
            <a:ext cx="7772400" cy="864096"/>
          </a:xfrm>
        </p:spPr>
        <p:txBody>
          <a:bodyPr/>
          <a:lstStyle/>
          <a:p>
            <a:r>
              <a:rPr lang="fr-FR" dirty="0"/>
              <a:t>Maurice Béjart 1927-2007</a:t>
            </a:r>
            <a:br>
              <a:rPr lang="fr-FR" dirty="0"/>
            </a:br>
            <a:r>
              <a:rPr lang="fr-FR" sz="2000" dirty="0"/>
              <a:t>L’Oiseau de feu créé en 1964 Bruxelles</a:t>
            </a:r>
            <a:br>
              <a:rPr lang="fr-FR" sz="2000" dirty="0"/>
            </a:br>
            <a:r>
              <a:rPr lang="fr-FR" sz="2000" dirty="0"/>
              <a:t>Boléro de Ravel créé en 1960 Bruxelles</a:t>
            </a:r>
            <a:br>
              <a:rPr lang="fr-FR" sz="2000" dirty="0"/>
            </a:br>
            <a:r>
              <a:rPr lang="fr-FR" sz="2000" dirty="0"/>
              <a:t>Le Mandarin Merveilleux crée en 1992 Lausanne</a:t>
            </a:r>
            <a:br>
              <a:rPr lang="fr-FR" sz="2000" dirty="0"/>
            </a:br>
            <a:br>
              <a:rPr lang="fr-FR" sz="2000" dirty="0"/>
            </a:br>
            <a:endParaRPr lang="fr-FR" dirty="0"/>
          </a:p>
        </p:txBody>
      </p:sp>
      <p:pic>
        <p:nvPicPr>
          <p:cNvPr id="6" name="Espace réservé du contenu 5" descr="600x337_bejart.jpg"/>
          <p:cNvPicPr>
            <a:picLocks noGrp="1" noChangeAspect="1"/>
          </p:cNvPicPr>
          <p:nvPr>
            <p:ph idx="1"/>
          </p:nvPr>
        </p:nvPicPr>
        <p:blipFill>
          <a:blip r:embed="rId2" cstate="print"/>
          <a:stretch>
            <a:fillRect/>
          </a:stretch>
        </p:blipFill>
        <p:spPr>
          <a:xfrm>
            <a:off x="1115616" y="1894150"/>
            <a:ext cx="7272807" cy="4084894"/>
          </a:xfrm>
        </p:spPr>
      </p:pic>
      <p:sp>
        <p:nvSpPr>
          <p:cNvPr id="7" name="Rectangle 6"/>
          <p:cNvSpPr/>
          <p:nvPr/>
        </p:nvSpPr>
        <p:spPr>
          <a:xfrm>
            <a:off x="755576" y="6093296"/>
            <a:ext cx="5940152" cy="646331"/>
          </a:xfrm>
          <a:prstGeom prst="rect">
            <a:avLst/>
          </a:prstGeom>
        </p:spPr>
        <p:txBody>
          <a:bodyPr wrap="square">
            <a:spAutoFit/>
          </a:bodyPr>
          <a:lstStyle/>
          <a:p>
            <a:r>
              <a:rPr lang="fr-FR" dirty="0">
                <a:hlinkClick r:id="rId3"/>
              </a:rPr>
              <a:t>https://fr.wikipedia.org/wiki/Maurice_B%C3%A9jart</a:t>
            </a:r>
            <a:endParaRPr lang="fr-FR" dirty="0"/>
          </a:p>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730</TotalTime>
  <Words>664</Words>
  <Application>Microsoft Office PowerPoint</Application>
  <PresentationFormat>Affichage à l'écran (4:3)</PresentationFormat>
  <Paragraphs>50</Paragraphs>
  <Slides>23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Calibri</vt:lpstr>
      <vt:lpstr>Consolas</vt:lpstr>
      <vt:lpstr>Corbel</vt:lpstr>
      <vt:lpstr>Wingdings</vt:lpstr>
      <vt:lpstr>Wingdings 2</vt:lpstr>
      <vt:lpstr>Wingdings 3</vt:lpstr>
      <vt:lpstr>Métro</vt:lpstr>
      <vt:lpstr>      Ces chorégraphes dont vous avez travaillé les ballets</vt:lpstr>
      <vt:lpstr>Filippo Taglioni 1777-1871 La Sylphide créé en 1832 à l’académie royale de musique  actuellement Opéra de paris </vt:lpstr>
      <vt:lpstr>Jean Coralli 1779-1854   jules Perrot 1810-1892 Giselle créé en 1841 à l’académie royale de musique actuellement l’Opéra de Paris</vt:lpstr>
      <vt:lpstr>https://fr.wikipedia.org/wiki/Marius_Petipa </vt:lpstr>
      <vt:lpstr>Arthur Saint Léon 1821-1870 Coppélia créé en 1870 à l’Opéra de Paris</vt:lpstr>
      <vt:lpstr>Lev Ivanov 1834-1901 Casse Noisette créé en 1892 au théatre Mariinsky de St Pétersbourg</vt:lpstr>
      <vt:lpstr>Léonid Lavrovski 1905-1967 Roméo et Juliette créé en 1938 au Théâtre Mahen à Brno en République Tchèque</vt:lpstr>
      <vt:lpstr>Jérôme Robbins 1918-1998 West Side story 1957</vt:lpstr>
      <vt:lpstr>Maurice Béjart 1927-2007 L’Oiseau de feu créé en 1964 Bruxelles Boléro de Ravel créé en 1960 Bruxelles Le Mandarin Merveilleux crée en 1992 Lausanne  </vt:lpstr>
      <vt:lpstr>Rudolf Noureev 1938-1993  Don Quichotte chorégraphié en 1981 au Palais Garnier. Roméo et Juliette chorégraphié 1984 au Palais Garnier. Casse noisette chorégraphié en 1985 Version définitive pour le Ballet de l’Opéra de Paris  La belle au bois dormant chorégraphié en 1989 au Palais Garnier  La Bayadère chorégraphié en 1992 au Palais Garnier.    </vt:lpstr>
      <vt:lpstr>John Neumeier 1939 la Dame aux Camélias créé en 1978 à Stuttgart</vt:lpstr>
      <vt:lpstr>Les Compositeurs qui ont inspiré ces Chorégraphes</vt:lpstr>
      <vt:lpstr>Jean Schneitzhoeffer 1785-1852 la Sylphide</vt:lpstr>
      <vt:lpstr>Adolphe Adam 1803-1856 Giselle</vt:lpstr>
      <vt:lpstr>Frédérique Chopin 1810-1849   La Dame aux Camélias</vt:lpstr>
      <vt:lpstr>Léon Minkus 1826-1917 Don Quichotte            La Bayadère</vt:lpstr>
      <vt:lpstr>Léo Delibes 1836-1891 coppelia</vt:lpstr>
      <vt:lpstr>Piotr Ilitch Tchaïkovski 1840-1893 La belle au bois dormant Casse Noisette</vt:lpstr>
      <vt:lpstr>Maurice Ravel 1875-1937 le Boléro</vt:lpstr>
      <vt:lpstr>Béla Bartók 1881-1945 Le Mandarin merveilleux</vt:lpstr>
      <vt:lpstr>Igor Stravinsky 1882-1971 l’oiseau de feu</vt:lpstr>
      <vt:lpstr>Sergueï Prokofiev 1891-1953  Roméo et Juliette</vt:lpstr>
      <vt:lpstr>Léonard Bernstein 1918-1990 West Side Story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chorégraphes dont vous avez travaillé les chorégraphies</dc:title>
  <dc:creator>Pascale KELLER</dc:creator>
  <cp:lastModifiedBy>Christian Keller</cp:lastModifiedBy>
  <cp:revision>89</cp:revision>
  <dcterms:created xsi:type="dcterms:W3CDTF">2020-04-26T12:48:13Z</dcterms:created>
  <dcterms:modified xsi:type="dcterms:W3CDTF">2020-06-01T13:53:41Z</dcterms:modified>
</cp:coreProperties>
</file>